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handoutMasterIdLst>
    <p:handoutMasterId r:id="rId18"/>
  </p:handoutMasterIdLst>
  <p:sldIdLst>
    <p:sldId id="272" r:id="rId2"/>
    <p:sldId id="280" r:id="rId3"/>
    <p:sldId id="281" r:id="rId4"/>
    <p:sldId id="289" r:id="rId5"/>
    <p:sldId id="295" r:id="rId6"/>
    <p:sldId id="296" r:id="rId7"/>
    <p:sldId id="282" r:id="rId8"/>
    <p:sldId id="287" r:id="rId9"/>
    <p:sldId id="278" r:id="rId10"/>
    <p:sldId id="297" r:id="rId11"/>
    <p:sldId id="294" r:id="rId12"/>
    <p:sldId id="291" r:id="rId13"/>
    <p:sldId id="298" r:id="rId14"/>
    <p:sldId id="292" r:id="rId15"/>
    <p:sldId id="279" r:id="rId1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5C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796E7-1AA6-4E9C-9C1B-258D1A593089}" v="1160" dt="2024-06-12T07:47:39.513"/>
    <p1510:client id="{A04FE3A9-3410-4813-ADF6-6657D3839806}" v="72" dt="2024-06-12T06:53:47.935"/>
    <p1510:client id="{C90E0193-93D0-4120-A2A9-B3FE9B9028BD}" v="38" dt="2024-06-12T07:17:38.209"/>
    <p1510:client id="{E5688C9E-BA0A-495C-8B37-A51A76450239}" v="1" dt="2024-06-12T07:31:08.078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3C03C-F128-4D77-8177-A57732A67E39}" type="datetime2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2024年10月8日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5ACC1-7210-4F0A-BEEB-8EC885077F20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0653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DF2C87C-757E-4C70-9F14-5785D5A3EB9B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93B0CF2-7F87-4E02-A248-870047730F99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0CF2-7F87-4E02-A248-870047730F99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443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0CF2-7F87-4E02-A248-870047730F99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5830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矩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cxnSp>
          <p:nvCxnSpPr>
            <p:cNvPr id="7" name="直線接點​​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接點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kumimoji="0" lang="zh-TW" altLang="en-US" noProof="0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kumimoji="0" lang="zh-TW" altLang="en-US" noProof="0"/>
          </a:p>
        </p:txBody>
      </p:sp>
      <p:sp>
        <p:nvSpPr>
          <p:cNvPr id="30" name="日期預留位置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76010F5-1FDB-4412-9DA5-0DC277F3AA47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19" name="頁尾預留位置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856E54-3F8D-429F-92B0-552EFC395570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BC2E8B-FC54-48F9-A7AF-9A7E3F43F4EC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32A294-16A4-4EBE-BAE1-F92EFB453A48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F135DD-489F-40F6-9DF5-0023BF78E97D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6C209C4-ED81-4BB2-901D-6F9161800EE0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00FEF3-3DB6-4A7C-AB4D-ACE4B86A9E82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5927D5-6AF4-4517-AA98-65218CDB69F3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6FC618-F0E5-4989-AF68-72D3D428384C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A1821B-84B2-4BCF-9103-D9BA6B63AE5A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B29EDC9E-0ED5-49F5-AB3A-F546F39FF920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zh-TW" altLang="en-US" sz="1800">
              <a:solidFill>
                <a:schemeClr val="tx1"/>
              </a:solidFill>
              <a:latin typeface="細明體" panose="02020509000000000000" pitchFamily="49" charset="-120"/>
              <a:ea typeface="細明體" panose="02020509000000000000" pitchFamily="49" charset="-120"/>
              <a:cs typeface="+mn-cs"/>
            </a:endParaRPr>
          </a:p>
        </p:txBody>
      </p:sp>
      <p:sp>
        <p:nvSpPr>
          <p:cNvPr id="11" name="手繪多邊形​​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zh-TW" altLang="en-US" sz="1800">
              <a:solidFill>
                <a:schemeClr val="tx1"/>
              </a:solidFill>
              <a:latin typeface="細明體" panose="02020509000000000000" pitchFamily="49" charset="-120"/>
              <a:ea typeface="細明體" panose="02020509000000000000" pitchFamily="49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矩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手繪多邊形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sp>
            <p:nvSpPr>
              <p:cNvPr id="29" name="手繪多邊形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grpSp>
            <p:nvGrpSpPr>
              <p:cNvPr id="31" name="群組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手繪多邊形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zh-TW" altLang="en-US" sz="1800" noProof="0">
                    <a:latin typeface="細明體" panose="02020509000000000000" pitchFamily="49" charset="-120"/>
                    <a:ea typeface="細明體" panose="02020509000000000000" pitchFamily="49" charset="-120"/>
                  </a:endParaRPr>
                </a:p>
              </p:txBody>
            </p:sp>
            <p:sp>
              <p:nvSpPr>
                <p:cNvPr id="33" name="手繪多邊形​​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zh-TW" altLang="en-US" sz="1800" noProof="0">
                    <a:latin typeface="細明體" panose="02020509000000000000" pitchFamily="49" charset="-120"/>
                    <a:ea typeface="細明體" panose="02020509000000000000" pitchFamily="49" charset="-120"/>
                  </a:endParaRPr>
                </a:p>
              </p:txBody>
            </p:sp>
          </p:grpSp>
        </p:grpSp>
      </p:grpSp>
      <p:sp>
        <p:nvSpPr>
          <p:cNvPr id="9" name="標題預留位置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  <a:endParaRPr kumimoji="0" lang="zh-TW" altLang="en-US" noProof="0"/>
          </a:p>
        </p:txBody>
      </p:sp>
      <p:sp>
        <p:nvSpPr>
          <p:cNvPr id="30" name="文字預留位置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TW" altLang="en-US" noProof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/>
              <a:t>第二層</a:t>
            </a:r>
          </a:p>
          <a:p>
            <a:pPr lvl="2" rtl="0" eaLnBrk="1" latinLnBrk="0" hangingPunct="1"/>
            <a:r>
              <a:rPr lang="zh-TW" altLang="en-US" noProof="0"/>
              <a:t>第三層</a:t>
            </a:r>
          </a:p>
          <a:p>
            <a:pPr lvl="3" rtl="0" eaLnBrk="1" latinLnBrk="0" hangingPunct="1"/>
            <a:r>
              <a:rPr lang="zh-TW" altLang="en-US" noProof="0"/>
              <a:t>第四層</a:t>
            </a:r>
          </a:p>
          <a:p>
            <a:pPr lvl="4" rtl="0" eaLnBrk="1" latinLnBrk="0" hangingPunct="1"/>
            <a:r>
              <a:rPr lang="zh-TW" altLang="en-US" noProof="0"/>
              <a:t>第五層</a:t>
            </a:r>
          </a:p>
        </p:txBody>
      </p:sp>
      <p:sp>
        <p:nvSpPr>
          <p:cNvPr id="10" name="日期預留位置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0565B32-B448-4814-A34B-8E4078D6BFB9}" type="datetime2">
              <a:rPr lang="zh-TW" altLang="en-US" smtClean="0"/>
              <a:pPr/>
              <a:t>2024年10月8日</a:t>
            </a:fld>
            <a:endParaRPr lang="zh-TW" altLang="en-US"/>
          </a:p>
        </p:txBody>
      </p:sp>
      <p:sp>
        <p:nvSpPr>
          <p:cNvPr id="22" name="頁尾預留位置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18" name="投影片編號預留位置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hyperlink" Target="https://drive.google.com/file/d/1ShsrYBYDzvCyKbU-5Dq07jg5PL1-TjcV/view?usp=drive_lin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graphs.com/" TargetMode="External"/><Relationship Id="rId2" Type="http://schemas.openxmlformats.org/officeDocument/2006/relationships/hyperlink" Target="https://baseballsavant.mlb.com/statcast_search?hfPT=FF%7CSI%7CFC%7C&amp;hfAB=&amp;hfGT=R%7C&amp;hfPR=&amp;hfZ=&amp;hfStadium=&amp;hfBBL=&amp;hfNewZones=&amp;hfPull=&amp;hfC=&amp;hfSea=2024%7C&amp;hfSit=&amp;player_type=pitcher&amp;hfOuts=&amp;hfOpponent=&amp;pitcher_throws=&amp;batter_stands=&amp;hfSA=&amp;game_date_gt=&amp;game_date_lt=&amp;hfMo=&amp;hfTeam=&amp;home_road=&amp;hfRO=&amp;position=&amp;hfInfield=&amp;hfOutfield=&amp;hfInn=&amp;hfBBT=&amp;hfFlag=&amp;metric_1=&amp;group_by=name&amp;min_pitches=0&amp;min_results=0&amp;min_pas=0&amp;sort_col=pitches&amp;player_event_sort=api_p_release_speed&amp;sort_order=desc#resul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bas.tw/pitch-strateg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bas.tw/pitch-strateg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graph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新細明體" panose="02020500000000000000" pitchFamily="18" charset="-120"/>
                <a:sym typeface="新細明體" panose="02020500000000000000" pitchFamily="18" charset="-120"/>
              </a:rPr>
              <a:t>專題成果報告</a:t>
            </a:r>
            <a:r>
              <a:rPr lang="en-US" altLang="zh-TW" dirty="0">
                <a:latin typeface="新細明體" panose="02020500000000000000" pitchFamily="18" charset="-120"/>
                <a:sym typeface="新細明體" panose="02020500000000000000" pitchFamily="18" charset="-120"/>
              </a:rPr>
              <a:t>-</a:t>
            </a:r>
            <a:r>
              <a:rPr lang="zh-TW" altLang="en-US" dirty="0">
                <a:latin typeface="新細明體" panose="02020500000000000000" pitchFamily="18" charset="-120"/>
                <a:sym typeface="新細明體" panose="02020500000000000000" pitchFamily="18" charset="-120"/>
              </a:rPr>
              <a:t>棒球戰術助理</a:t>
            </a:r>
            <a:endParaRPr lang="zh-TW" altLang="en-US" dirty="0">
              <a:latin typeface="新細明體" panose="02020500000000000000" pitchFamily="18" charset="-120"/>
              <a:ea typeface="微軟正黑體" panose="020B0604030504040204" pitchFamily="34" charset="-120"/>
              <a:sym typeface="新細明體" panose="02020500000000000000" pitchFamily="18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 rtl="0"/>
            <a:r>
              <a:rPr lang="zh-TW" altLang="en-US" dirty="0">
                <a:latin typeface="Microsoft JhengHei"/>
                <a:ea typeface="Microsoft JhengHei"/>
                <a:sym typeface="新細明體" panose="02020500000000000000" pitchFamily="18" charset="-120"/>
              </a:rPr>
              <a:t>學生</a:t>
            </a:r>
            <a:r>
              <a:rPr lang="en-US" altLang="zh-TW" dirty="0">
                <a:latin typeface="Microsoft JhengHei"/>
                <a:ea typeface="Microsoft JhengHei"/>
                <a:sym typeface="新細明體" panose="02020500000000000000" pitchFamily="18" charset="-120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sym typeface="新細明體" panose="02020500000000000000" pitchFamily="18" charset="-120"/>
              </a:rPr>
              <a:t>楊士鋐</a:t>
            </a:r>
            <a:endParaRPr lang="en-US" altLang="zh-TW" dirty="0">
              <a:latin typeface="Microsoft JhengHei"/>
              <a:ea typeface="Microsoft JhengHei"/>
              <a:sym typeface="新細明體" panose="02020500000000000000" pitchFamily="18" charset="-120"/>
            </a:endParaRPr>
          </a:p>
          <a:p>
            <a:pPr algn="ctr" rtl="0"/>
            <a:r>
              <a:rPr lang="zh-TW" altLang="en-US" dirty="0">
                <a:latin typeface="Microsoft JhengHei"/>
                <a:ea typeface="Microsoft JhengHei"/>
                <a:sym typeface="新細明體" panose="02020500000000000000" pitchFamily="18" charset="-120"/>
              </a:rPr>
              <a:t>日期</a:t>
            </a:r>
            <a:r>
              <a:rPr lang="en-US" altLang="zh-TW" dirty="0">
                <a:latin typeface="Microsoft JhengHei"/>
                <a:ea typeface="Microsoft JhengHei"/>
                <a:sym typeface="新細明體" panose="02020500000000000000" pitchFamily="18" charset="-120"/>
              </a:rPr>
              <a:t>:2024/06/13</a:t>
            </a:r>
            <a:endParaRPr lang="zh-TW" altLang="en-US" dirty="0">
              <a:latin typeface="Microsoft JhengHei"/>
              <a:ea typeface="Microsoft JhengHei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3B23F-4AAA-E36E-DB73-8C5307D5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投手資料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178A40-0980-573D-B095-74324C57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紀錄投手相關數據，例如</a:t>
            </a:r>
            <a:r>
              <a:rPr lang="en-US" altLang="zh-TW" dirty="0"/>
              <a:t>:</a:t>
            </a:r>
            <a:r>
              <a:rPr lang="zh-TW" altLang="en-US" dirty="0"/>
              <a:t>勝、敗、防禦率等常見投手資訊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7E2C70-4C9F-DD87-47F1-20436E83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53" y="2876203"/>
            <a:ext cx="6442305" cy="3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9036E-5F14-50C5-19A5-C6A99072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打者資料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732A7D-021C-98D5-9420-7E0D4E7A6CD2}"/>
              </a:ext>
            </a:extLst>
          </p:cNvPr>
          <p:cNvSpPr txBox="1">
            <a:spLocks/>
          </p:cNvSpPr>
          <p:nvPr/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資料表紀錄打者相關數據，例如：打擊率、全壘打數、安打數等常見資訊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C2BB23C-3A3F-8B33-2047-DAD42EE28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796" y="2566219"/>
            <a:ext cx="5690249" cy="3323304"/>
          </a:xfrm>
        </p:spPr>
      </p:pic>
    </p:spTree>
    <p:extLst>
      <p:ext uri="{BB962C8B-B14F-4D97-AF65-F5344CB8AC3E}">
        <p14:creationId xmlns:p14="http://schemas.microsoft.com/office/powerpoint/2010/main" val="19954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16B0F-EC6C-58B2-1D37-A916C767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如何儲存球種</a:t>
            </a:r>
            <a:r>
              <a:rPr lang="en-US" altLang="zh-TW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zh-TW" altLang="en-US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九宮格</a:t>
            </a:r>
            <a:r>
              <a:rPr lang="en-US" altLang="zh-TW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zh-TW" altLang="en-US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局面等資訊？</a:t>
            </a:r>
            <a:endParaRPr lang="zh-TW" altLang="en-US" sz="36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13BE26-F426-0A8F-3215-30B92DDE9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投手數據資料表紀錄每場比賽每一球的結果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Ball/Strikes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：幾壞幾好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Pitch_name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：投出的球種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：球到本壘板的位置</a:t>
            </a:r>
          </a:p>
          <a:p>
            <a:pPr lvl="1">
              <a:buClr>
                <a:srgbClr val="626B1A"/>
              </a:buClr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A9E61D1C-744A-C0B5-871E-80726F82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5" y="3600451"/>
            <a:ext cx="8218143" cy="2952750"/>
          </a:xfrm>
          <a:prstGeom prst="rect">
            <a:avLst/>
          </a:prstGeom>
        </p:spPr>
      </p:pic>
      <p:pic>
        <p:nvPicPr>
          <p:cNvPr id="1026" name="Picture 2" descr="Game-Day Zones as defined by Statcast and Baseball Savant. The strike ...">
            <a:extLst>
              <a:ext uri="{FF2B5EF4-FFF2-40B4-BE49-F238E27FC236}">
                <a16:creationId xmlns:a16="http://schemas.microsoft.com/office/drawing/2014/main" id="{651A0B9D-4675-1CF8-16BC-9F0DC360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390" y="891221"/>
            <a:ext cx="2479010" cy="236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46DCB1FA-BA78-8D3B-D6DF-8D759160C8AF}"/>
              </a:ext>
            </a:extLst>
          </p:cNvPr>
          <p:cNvCxnSpPr/>
          <p:nvPr/>
        </p:nvCxnSpPr>
        <p:spPr>
          <a:xfrm flipV="1">
            <a:off x="7274560" y="2966720"/>
            <a:ext cx="1828830" cy="633731"/>
          </a:xfrm>
          <a:prstGeom prst="bentConnector3">
            <a:avLst>
              <a:gd name="adj1" fmla="val 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7B1BD-0B4F-3830-AD6E-DED5C38A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前後端串聯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EDF320-F6B1-56FF-F9DE-C6A43640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 + Express.js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端點：使用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Express.js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建立並管理路由，這些路由定義了前端可以請求的資料。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資料庫互動：後端處理來自前端的請求，執行資料庫查詢，並將結果回傳給前端。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傳回資料：後端查詢結果以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格式傳回，因為它易於前端處理和使用。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+ JavaScript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發起請求：前端使用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fetch API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向後端發起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處理傳回的資料：前端取得到從後端傳回的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資料後，使用這些資料動態更新頁面內容，如填入下拉式選單、更新表格等。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使用者互動：前端頁面上的元素如按鈕、選擇框等，使用者的操作會觸發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函數，這些函數再呼叫後端的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68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AA903-0DED-EF75-4700-998B1D93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0" rtlCol="0" anchor="b">
            <a:normAutofit/>
          </a:bodyPr>
          <a:lstStyle/>
          <a:p>
            <a:r>
              <a:rPr lang="en-US" altLang="zh-TW">
                <a:latin typeface="微軟正黑體"/>
                <a:ea typeface="微軟正黑體"/>
                <a:hlinkClick r:id="rId4"/>
              </a:rPr>
              <a:t>Demo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4EDB4-BE1A-4D28-3588-A8310349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video2641812777">
            <a:hlinkClick r:id="" action="ppaction://media"/>
            <a:extLst>
              <a:ext uri="{FF2B5EF4-FFF2-40B4-BE49-F238E27FC236}">
                <a16:creationId xmlns:a16="http://schemas.microsoft.com/office/drawing/2014/main" id="{E4F66913-9BA7-E3EB-E582-2E139C6986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258" y="1935480"/>
            <a:ext cx="8708960" cy="46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7073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B0BB6-FF53-0410-CA9C-F8A528F2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01ABD02-59B3-30EB-F3C8-86AB7FD5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Statcast Search | baseballsavant.com (mlb.com)</a:t>
            </a:r>
          </a:p>
          <a:p>
            <a:pPr marL="514350" indent="-514350">
              <a:buClr>
                <a:srgbClr val="626B1A"/>
              </a:buClr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https://www.fangraphs.com/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Clr>
                <a:srgbClr val="626B1A"/>
              </a:buClr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Rebas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野球革命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Clr>
                <a:srgbClr val="626B1A"/>
              </a:buClr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8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97DC6-60E0-9CC5-AFEE-54CD6F7F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提案動機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B84B4B-A25B-AE7F-7C62-3ED95E83B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科學棒球的時代已經來臨，透過記錄每場比賽的數據，可以提供球員與對手心理博弈時有更客觀的進攻選項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626B1A"/>
              </a:buClr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讓打者知道適合自己的出棒時機</a:t>
            </a:r>
          </a:p>
          <a:p>
            <a:pPr lvl="1">
              <a:buClr>
                <a:srgbClr val="626B1A"/>
              </a:buClr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讓投捕搭檔知道在特定局面該給出什麼樣的配球，重新審視自己的配球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626B1A"/>
              </a:buClr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讓壘上跑者知道投手目前可能配球，進而做出戰術搭配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盜壘、打帶跑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...)</a:t>
            </a:r>
          </a:p>
          <a:p>
            <a:pPr>
              <a:buClr>
                <a:srgbClr val="626B1A"/>
              </a:buClr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目前常見的數據分析網站，投打對決普遍以文字形式記錄，因此希望可設計以圖示為主的介面，提供使用者更直觀的數據分析結果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626B1A"/>
              </a:buClr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99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35D9F-522E-518B-8C4C-170DBFBE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566C3-83C9-0D24-0711-42FFD0934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設計一個視覺化的圖表，在不同好壞球的情境下：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24638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提供打者設定進攻球種、位置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24638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提供投捕搭檔球種、進壘位置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24638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查看打者表現</a:t>
            </a:r>
          </a:p>
        </p:txBody>
      </p:sp>
    </p:spTree>
    <p:extLst>
      <p:ext uri="{BB962C8B-B14F-4D97-AF65-F5344CB8AC3E}">
        <p14:creationId xmlns:p14="http://schemas.microsoft.com/office/powerpoint/2010/main" val="37665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E728B-1B2C-F0FD-8FE6-326D52B2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系統目標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A2287-DC41-7217-1DDD-6661E13CB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4160" y="1090003"/>
            <a:ext cx="7609918" cy="5410176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5F94E9A-AA16-0ABB-1DA1-AAF20C1BFB3B}"/>
              </a:ext>
            </a:extLst>
          </p:cNvPr>
          <p:cNvGrpSpPr/>
          <p:nvPr/>
        </p:nvGrpSpPr>
        <p:grpSpPr>
          <a:xfrm>
            <a:off x="707922" y="6274186"/>
            <a:ext cx="2920306" cy="307777"/>
            <a:chOff x="865364" y="6293850"/>
            <a:chExt cx="2920306" cy="307777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BDBA6BE3-C9DA-B48D-DDAF-CFC5C25A6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90" y="6447739"/>
              <a:ext cx="953980" cy="14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D1EECAC-39D1-8594-3B99-372DFE4EAF8C}"/>
                </a:ext>
              </a:extLst>
            </p:cNvPr>
            <p:cNvSpPr txBox="1"/>
            <p:nvPr/>
          </p:nvSpPr>
          <p:spPr>
            <a:xfrm>
              <a:off x="865364" y="6293850"/>
              <a:ext cx="2753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>
                  <a:solidFill>
                    <a:srgbClr val="FF0000"/>
                  </a:solidFill>
                </a:rPr>
                <a:t>基本資料 </a:t>
              </a:r>
              <a:r>
                <a:rPr lang="en-US" altLang="zh-TW" sz="1400">
                  <a:solidFill>
                    <a:srgbClr val="FF0000"/>
                  </a:solidFill>
                </a:rPr>
                <a:t>(W/L, ERA,..)</a:t>
              </a:r>
              <a:endParaRPr lang="zh-TW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27F65EB-FA80-5F04-7919-4FAD1FD987AC}"/>
              </a:ext>
            </a:extLst>
          </p:cNvPr>
          <p:cNvGrpSpPr/>
          <p:nvPr/>
        </p:nvGrpSpPr>
        <p:grpSpPr>
          <a:xfrm>
            <a:off x="1700980" y="3951299"/>
            <a:ext cx="2753033" cy="307777"/>
            <a:chOff x="1858422" y="6323653"/>
            <a:chExt cx="2753033" cy="307777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C7821B08-D851-75F1-2CB8-EFD02C306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90" y="6447739"/>
              <a:ext cx="953980" cy="14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166406D-99AB-A381-C75F-08ADA8EC3E57}"/>
                </a:ext>
              </a:extLst>
            </p:cNvPr>
            <p:cNvSpPr txBox="1"/>
            <p:nvPr/>
          </p:nvSpPr>
          <p:spPr>
            <a:xfrm>
              <a:off x="1858422" y="6323653"/>
              <a:ext cx="2753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>
                  <a:solidFill>
                    <a:srgbClr val="FF0000"/>
                  </a:solidFill>
                </a:rPr>
                <a:t>球種機率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4BD03C7-CE83-14B8-5478-5839A1AB767A}"/>
              </a:ext>
            </a:extLst>
          </p:cNvPr>
          <p:cNvGrpSpPr/>
          <p:nvPr/>
        </p:nvGrpSpPr>
        <p:grpSpPr>
          <a:xfrm>
            <a:off x="1700979" y="3116307"/>
            <a:ext cx="2753033" cy="307777"/>
            <a:chOff x="1784616" y="6293850"/>
            <a:chExt cx="2753033" cy="30777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B18E13F5-839E-CBEA-6FB1-7C8B51DF0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90" y="6447739"/>
              <a:ext cx="953980" cy="14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7C54F40-A59A-D830-9E61-5EEC5CE128EF}"/>
                </a:ext>
              </a:extLst>
            </p:cNvPr>
            <p:cNvSpPr txBox="1"/>
            <p:nvPr/>
          </p:nvSpPr>
          <p:spPr>
            <a:xfrm>
              <a:off x="1784616" y="6293850"/>
              <a:ext cx="2753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>
                  <a:solidFill>
                    <a:srgbClr val="FF0000"/>
                  </a:solidFill>
                </a:rPr>
                <a:t>查詢選單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AA83CB3-A1EE-A6F2-81BC-1BED45470DDA}"/>
              </a:ext>
            </a:extLst>
          </p:cNvPr>
          <p:cNvGrpSpPr/>
          <p:nvPr/>
        </p:nvGrpSpPr>
        <p:grpSpPr>
          <a:xfrm>
            <a:off x="1700978" y="5299439"/>
            <a:ext cx="2753033" cy="307777"/>
            <a:chOff x="1784617" y="6293850"/>
            <a:chExt cx="2753033" cy="307777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7F3A8DD-91AD-7872-A08F-16B232BF2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90" y="6447739"/>
              <a:ext cx="953980" cy="14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B073B32-6083-FCCC-5993-079D744E3A91}"/>
                </a:ext>
              </a:extLst>
            </p:cNvPr>
            <p:cNvSpPr txBox="1"/>
            <p:nvPr/>
          </p:nvSpPr>
          <p:spPr>
            <a:xfrm>
              <a:off x="1784617" y="6293850"/>
              <a:ext cx="2753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>
                  <a:solidFill>
                    <a:srgbClr val="FF0000"/>
                  </a:solidFill>
                </a:rPr>
                <a:t>進壘位置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48AA1A-82BD-7F86-EF70-E320994DCE39}"/>
              </a:ext>
            </a:extLst>
          </p:cNvPr>
          <p:cNvSpPr txBox="1"/>
          <p:nvPr/>
        </p:nvSpPr>
        <p:spPr>
          <a:xfrm>
            <a:off x="11434666" y="3843577"/>
            <a:ext cx="7374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</a:rPr>
              <a:t>擅長應對球種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13488-7D3C-F8FE-4D1E-4287B634C644}"/>
              </a:ext>
            </a:extLst>
          </p:cNvPr>
          <p:cNvSpPr txBox="1"/>
          <p:nvPr/>
        </p:nvSpPr>
        <p:spPr>
          <a:xfrm>
            <a:off x="11430001" y="5083996"/>
            <a:ext cx="7374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</a:rPr>
              <a:t>擅長擊球位置</a:t>
            </a:r>
          </a:p>
        </p:txBody>
      </p:sp>
    </p:spTree>
    <p:extLst>
      <p:ext uri="{BB962C8B-B14F-4D97-AF65-F5344CB8AC3E}">
        <p14:creationId xmlns:p14="http://schemas.microsoft.com/office/powerpoint/2010/main" val="7463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52CC2-0B82-0639-FF93-1889BD73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比較對象</a:t>
            </a:r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D20544-784B-E170-72C0-3BDF00A0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5151120" cy="4389120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可加強的地方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僅有圓餅圖，缺少確切數值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缺少投手進壘位置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C296BB-AD16-7122-E001-C58BA0EB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27" y="1847088"/>
            <a:ext cx="5964253" cy="40116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41111A-B5C9-8A72-4FDE-5A0ED50D24A3}"/>
              </a:ext>
            </a:extLst>
          </p:cNvPr>
          <p:cNvSpPr txBox="1"/>
          <p:nvPr/>
        </p:nvSpPr>
        <p:spPr>
          <a:xfrm>
            <a:off x="7444740" y="6128512"/>
            <a:ext cx="44323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參考網站：</a:t>
            </a:r>
            <a:r>
              <a:rPr lang="en-US" altLang="zh-TW" err="1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Rebas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野球革命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5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52CC2-0B82-0639-FF93-1889BD73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比較對象</a:t>
            </a:r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D20544-784B-E170-72C0-3BDF00A0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3697"/>
            <a:ext cx="5326174" cy="4409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可加強的地方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246380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雖有詳細數據但未將資料視覺化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246380">
              <a:buClr>
                <a:srgbClr val="2A4F1C"/>
              </a:buClr>
            </a:pP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93700" lvl="1" indent="0">
              <a:buNone/>
            </a:pP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41111A-B5C9-8A72-4FDE-5A0ED50D24A3}"/>
              </a:ext>
            </a:extLst>
          </p:cNvPr>
          <p:cNvSpPr txBox="1"/>
          <p:nvPr/>
        </p:nvSpPr>
        <p:spPr>
          <a:xfrm>
            <a:off x="7576820" y="6283411"/>
            <a:ext cx="44323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參考網站：</a:t>
            </a: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  <a:hlinkClick r:id="rId3"/>
              </a:rPr>
              <a:t>fangraphs.com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+mn-lt"/>
            </a:endParaRPr>
          </a:p>
        </p:txBody>
      </p:sp>
      <p:pic>
        <p:nvPicPr>
          <p:cNvPr id="4" name="圖片 3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5C097EDC-F3BB-B4A8-2735-CE88659D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2788211"/>
            <a:ext cx="6431280" cy="33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27C8A-581A-A2ED-3982-A33A505B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30FE25-2B18-4ED1-68AE-041BBCE6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預期達成的系統功能有：</a:t>
            </a:r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Clr>
                <a:srgbClr val="626B1A"/>
              </a:buClr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選擇美國職棒的投手跟打者(根據年分)</a:t>
            </a:r>
          </a:p>
          <a:p>
            <a:pPr marL="514350" indent="-514350">
              <a:buClr>
                <a:srgbClr val="626B1A"/>
              </a:buClr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選擇想分析的局面(幾好幾壞)</a:t>
            </a:r>
          </a:p>
          <a:p>
            <a:pPr marL="514350" indent="-514350">
              <a:buClr>
                <a:srgbClr val="626B1A"/>
              </a:buClr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輸出(投出球種的機率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打擊球種的機率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投出球的位置-九宮格)</a:t>
            </a:r>
          </a:p>
          <a:p>
            <a:pPr marL="514350" indent="-514350">
              <a:buClr>
                <a:srgbClr val="626B1A"/>
              </a:buClr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分析打者該訓練的方向(球種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擊球位置)</a:t>
            </a:r>
          </a:p>
        </p:txBody>
      </p:sp>
    </p:spTree>
    <p:extLst>
      <p:ext uri="{BB962C8B-B14F-4D97-AF65-F5344CB8AC3E}">
        <p14:creationId xmlns:p14="http://schemas.microsoft.com/office/powerpoint/2010/main" val="16759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FD0D8-4CE5-EF44-34F9-F4C7E46E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資料來源 </a:t>
            </a:r>
            <a:r>
              <a:rPr lang="en-US" altLang="zh-TW"/>
              <a:t>– Baseball Savant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AB44D-CEEC-7CF8-D960-D44CDE3C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Baseball Savant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是一個由美國職棒大聯盟運營的網站，專門提供詳細的棒球數據和統計分析。這個網站利用</a:t>
            </a:r>
            <a:r>
              <a:rPr lang="en-US" altLang="zh-TW" sz="1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Statcast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技術收集和展示各種數據，包括擊球速度、擊球角度、跑壘速度、防守範圍等。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37C170-687E-7982-4828-92799F6C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38" y="2684205"/>
            <a:ext cx="8010924" cy="39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C96F4-4338-3496-500C-B6CB1DAE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資料表總覽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4AD6F69-D26E-CEA2-0B1B-4EC649AC8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808833"/>
              </p:ext>
            </p:extLst>
          </p:nvPr>
        </p:nvGraphicFramePr>
        <p:xfrm>
          <a:off x="609600" y="1935163"/>
          <a:ext cx="11233192" cy="2773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616596">
                  <a:extLst>
                    <a:ext uri="{9D8B030D-6E8A-4147-A177-3AD203B41FA5}">
                      <a16:colId xmlns:a16="http://schemas.microsoft.com/office/drawing/2014/main" val="74731079"/>
                    </a:ext>
                  </a:extLst>
                </a:gridCol>
                <a:gridCol w="5616596">
                  <a:extLst>
                    <a:ext uri="{9D8B030D-6E8A-4147-A177-3AD203B41FA5}">
                      <a16:colId xmlns:a16="http://schemas.microsoft.com/office/drawing/2014/main" val="1412043731"/>
                    </a:ext>
                  </a:extLst>
                </a:gridCol>
              </a:tblGrid>
              <a:tr h="5547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資料表名稱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31472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微軟正黑體"/>
                          <a:ea typeface="微軟正黑體"/>
                        </a:rPr>
                        <a:t>yearpitcher</a:t>
                      </a:r>
                      <a:endParaRPr lang="zh-TW" altLang="en-US" dirty="0">
                        <a:latin typeface="微軟正黑體"/>
                        <a:ea typeface="微軟正黑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紀錄投手基本資料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81909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微軟正黑體"/>
                          <a:ea typeface="微軟正黑體"/>
                        </a:rPr>
                        <a:t>yearbatter</a:t>
                      </a:r>
                      <a:endParaRPr lang="zh-TW" altLang="en-US" dirty="0">
                        <a:latin typeface="微軟正黑體"/>
                        <a:ea typeface="微軟正黑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紀錄打者基本資料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78078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pitcher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紀錄投手數據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29029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batter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紀錄打者數據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03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腦力激盪簡報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188_TF03460637.potx" id="{92B23FB3-097E-4224-B32B-2163A87D04FF}" vid="{E462AC03-3B71-4A9D-A494-FA1F0F6632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商務腦力激盪簡報</Template>
  <TotalTime>60</TotalTime>
  <Words>702</Words>
  <Application>Microsoft Office PowerPoint</Application>
  <PresentationFormat>寬螢幕</PresentationFormat>
  <Paragraphs>76</Paragraphs>
  <Slides>15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細明體</vt:lpstr>
      <vt:lpstr>微軟正黑體</vt:lpstr>
      <vt:lpstr>微軟正黑體</vt:lpstr>
      <vt:lpstr>新細明體</vt:lpstr>
      <vt:lpstr>Wingdings 2</vt:lpstr>
      <vt:lpstr>腦力激盪簡報</vt:lpstr>
      <vt:lpstr>專題成果報告-棒球戰術助理</vt:lpstr>
      <vt:lpstr>提案動機</vt:lpstr>
      <vt:lpstr>系統目標</vt:lpstr>
      <vt:lpstr>系統目標</vt:lpstr>
      <vt:lpstr>比較對象1</vt:lpstr>
      <vt:lpstr>比較對象2</vt:lpstr>
      <vt:lpstr>系統架構</vt:lpstr>
      <vt:lpstr>資料來源 – Baseball Savant</vt:lpstr>
      <vt:lpstr>資料表總覽</vt:lpstr>
      <vt:lpstr>投手資料</vt:lpstr>
      <vt:lpstr>打者資料</vt:lpstr>
      <vt:lpstr>如何儲存球種/九宮格/局面等資訊？</vt:lpstr>
      <vt:lpstr>前後端串聯</vt:lpstr>
      <vt:lpstr>Demo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創意工作階段</dc:title>
  <dc:creator>jimzen Lin</dc:creator>
  <cp:lastModifiedBy>k k</cp:lastModifiedBy>
  <cp:revision>9</cp:revision>
  <dcterms:created xsi:type="dcterms:W3CDTF">2024-04-25T10:43:01Z</dcterms:created>
  <dcterms:modified xsi:type="dcterms:W3CDTF">2024-10-07T16:26:38Z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